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Arial Bold" panose="020B0704020202020204" pitchFamily="34" charset="0"/>
      <p:regular r:id="rId34"/>
      <p:bold r:id="rId35"/>
    </p:embeddedFont>
    <p:embeddedFont>
      <p:font typeface="Montserrat Classic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39" d="100"/>
          <a:sy n="39" d="100"/>
        </p:scale>
        <p:origin x="96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46739822_Introduction_to_Quantum_Computin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searchgate.net/publication/375487784_Quantum_Computing_for_Climate_Change_Detection_Climate_Modeling_and_Climate_Digital_Twin" TargetMode="External"/><Relationship Id="rId5" Type="http://schemas.openxmlformats.org/officeDocument/2006/relationships/hyperlink" Target="https://doi.org/10.2147/dddt.s126344" TargetMode="External"/><Relationship Id="rId4" Type="http://schemas.openxmlformats.org/officeDocument/2006/relationships/hyperlink" Target="https://doi.org/10.1016/j.drudis.2021.06.003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7.jpeg"/><Relationship Id="rId3" Type="http://schemas.openxmlformats.org/officeDocument/2006/relationships/image" Target="../media/image37.jpeg"/><Relationship Id="rId7" Type="http://schemas.openxmlformats.org/officeDocument/2006/relationships/image" Target="../media/image39.jpeg"/><Relationship Id="rId12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2.jpeg"/><Relationship Id="rId5" Type="http://schemas.openxmlformats.org/officeDocument/2006/relationships/image" Target="../media/image6.jpeg"/><Relationship Id="rId10" Type="http://schemas.openxmlformats.org/officeDocument/2006/relationships/image" Target="../media/image41.jpe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71525" y="-330863"/>
            <a:ext cx="19526594" cy="11474679"/>
          </a:xfrm>
          <a:custGeom>
            <a:avLst/>
            <a:gdLst/>
            <a:ahLst/>
            <a:cxnLst/>
            <a:rect l="l" t="t" r="r" b="b"/>
            <a:pathLst>
              <a:path w="19526594" h="11474679">
                <a:moveTo>
                  <a:pt x="0" y="0"/>
                </a:moveTo>
                <a:lnTo>
                  <a:pt x="19526594" y="0"/>
                </a:lnTo>
                <a:lnTo>
                  <a:pt x="19526594" y="11474679"/>
                </a:lnTo>
                <a:lnTo>
                  <a:pt x="0" y="11474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3510" t="-25894" r="-746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860297" y="3271678"/>
            <a:ext cx="10567407" cy="3588846"/>
            <a:chOff x="0" y="0"/>
            <a:chExt cx="2783185" cy="945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3185" cy="945211"/>
            </a:xfrm>
            <a:custGeom>
              <a:avLst/>
              <a:gdLst/>
              <a:ahLst/>
              <a:cxnLst/>
              <a:rect l="l" t="t" r="r" b="b"/>
              <a:pathLst>
                <a:path w="2783185" h="945211">
                  <a:moveTo>
                    <a:pt x="0" y="0"/>
                  </a:moveTo>
                  <a:lnTo>
                    <a:pt x="2783185" y="0"/>
                  </a:lnTo>
                  <a:lnTo>
                    <a:pt x="2783185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783185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860297" y="6860524"/>
            <a:ext cx="10469860" cy="680751"/>
          </a:xfrm>
          <a:custGeom>
            <a:avLst/>
            <a:gdLst/>
            <a:ahLst/>
            <a:cxnLst/>
            <a:rect l="l" t="t" r="r" b="b"/>
            <a:pathLst>
              <a:path w="10469860" h="680751">
                <a:moveTo>
                  <a:pt x="0" y="0"/>
                </a:moveTo>
                <a:lnTo>
                  <a:pt x="10469860" y="0"/>
                </a:lnTo>
                <a:lnTo>
                  <a:pt x="10469860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40" t="-263157" r="-12872" b="-159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957843" y="3446851"/>
            <a:ext cx="10372314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4500">
                <a:solidFill>
                  <a:srgbClr val="171A29"/>
                </a:solidFill>
                <a:latin typeface="Arial Bold"/>
              </a:rPr>
              <a:t>TRENDS IN COMPUTER SCIENCE </a:t>
            </a:r>
          </a:p>
          <a:p>
            <a:pPr algn="ctr">
              <a:lnSpc>
                <a:spcPts val="7650"/>
              </a:lnSpc>
            </a:pPr>
            <a:r>
              <a:rPr lang="en-US" sz="4500">
                <a:solidFill>
                  <a:srgbClr val="171A29"/>
                </a:solidFill>
                <a:latin typeface="Arial Bold"/>
              </a:rPr>
              <a:t>4COSC008C.2</a:t>
            </a:r>
          </a:p>
          <a:p>
            <a:pPr algn="ctr">
              <a:lnSpc>
                <a:spcPts val="7650"/>
              </a:lnSpc>
            </a:pPr>
            <a:r>
              <a:rPr lang="en-US" sz="4500">
                <a:solidFill>
                  <a:srgbClr val="000000"/>
                </a:solidFill>
                <a:latin typeface="Arial Bold"/>
              </a:rPr>
              <a:t>QUANTUM COMPUTING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4081783" cy="965041"/>
          </a:xfrm>
          <a:custGeom>
            <a:avLst/>
            <a:gdLst/>
            <a:ahLst/>
            <a:cxnLst/>
            <a:rect l="l" t="t" r="r" b="b"/>
            <a:pathLst>
              <a:path w="4081783" h="965041">
                <a:moveTo>
                  <a:pt x="0" y="0"/>
                </a:moveTo>
                <a:lnTo>
                  <a:pt x="4081783" y="0"/>
                </a:lnTo>
                <a:lnTo>
                  <a:pt x="4081783" y="965041"/>
                </a:lnTo>
                <a:lnTo>
                  <a:pt x="0" y="965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74360" y="1028700"/>
            <a:ext cx="2184940" cy="965041"/>
          </a:xfrm>
          <a:custGeom>
            <a:avLst/>
            <a:gdLst/>
            <a:ahLst/>
            <a:cxnLst/>
            <a:rect l="l" t="t" r="r" b="b"/>
            <a:pathLst>
              <a:path w="2184940" h="965041">
                <a:moveTo>
                  <a:pt x="0" y="0"/>
                </a:moveTo>
                <a:lnTo>
                  <a:pt x="2184940" y="0"/>
                </a:lnTo>
                <a:lnTo>
                  <a:pt x="2184940" y="965041"/>
                </a:lnTo>
                <a:lnTo>
                  <a:pt x="0" y="965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05" t="-20849" r="-7206" b="-2266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6725" y="6489776"/>
            <a:ext cx="7710099" cy="3797224"/>
          </a:xfrm>
          <a:custGeom>
            <a:avLst/>
            <a:gdLst/>
            <a:ahLst/>
            <a:cxnLst/>
            <a:rect l="l" t="t" r="r" b="b"/>
            <a:pathLst>
              <a:path w="7710099" h="3797224">
                <a:moveTo>
                  <a:pt x="0" y="0"/>
                </a:moveTo>
                <a:lnTo>
                  <a:pt x="7710099" y="0"/>
                </a:lnTo>
                <a:lnTo>
                  <a:pt x="7710099" y="3797224"/>
                </a:lnTo>
                <a:lnTo>
                  <a:pt x="0" y="3797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2881948"/>
            <a:ext cx="7148124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Information processing adheres to predictable rules.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This deterministic approach ensures consistent and expected outcomes in data manipulation and computational tasks.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34666" y="2881948"/>
            <a:ext cx="7148124" cy="564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Computing introduces a realm of unprecedented possibilities in information processing.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By embracing probabilistic principles and leveraging the unique attributes of qubits, quantum computers offer a departure from the predictability of classical systems, opening avenues for innovative solutions to complex problems.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910398"/>
            <a:ext cx="714812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CONVENTIONAL COMPUTING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11176" y="1910398"/>
            <a:ext cx="714812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QUANTUM COMPUTING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INFORMATION 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PROPERTIES OF QUANTUM COMPUTING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11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779566"/>
            <a:ext cx="3815559" cy="5484236"/>
            <a:chOff x="0" y="0"/>
            <a:chExt cx="1004921" cy="1444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4921" cy="1444408"/>
            </a:xfrm>
            <a:custGeom>
              <a:avLst/>
              <a:gdLst/>
              <a:ahLst/>
              <a:cxnLst/>
              <a:rect l="l" t="t" r="r" b="b"/>
              <a:pathLst>
                <a:path w="1004921" h="1444408">
                  <a:moveTo>
                    <a:pt x="40581" y="0"/>
                  </a:moveTo>
                  <a:lnTo>
                    <a:pt x="964340" y="0"/>
                  </a:lnTo>
                  <a:cubicBezTo>
                    <a:pt x="986752" y="0"/>
                    <a:pt x="1004921" y="18169"/>
                    <a:pt x="1004921" y="40581"/>
                  </a:cubicBezTo>
                  <a:lnTo>
                    <a:pt x="1004921" y="1403827"/>
                  </a:lnTo>
                  <a:cubicBezTo>
                    <a:pt x="1004921" y="1426239"/>
                    <a:pt x="986752" y="1444408"/>
                    <a:pt x="964340" y="1444408"/>
                  </a:cubicBezTo>
                  <a:lnTo>
                    <a:pt x="40581" y="1444408"/>
                  </a:lnTo>
                  <a:cubicBezTo>
                    <a:pt x="18169" y="1444408"/>
                    <a:pt x="0" y="1426239"/>
                    <a:pt x="0" y="1403827"/>
                  </a:cubicBezTo>
                  <a:lnTo>
                    <a:pt x="0" y="40581"/>
                  </a:lnTo>
                  <a:cubicBezTo>
                    <a:pt x="0" y="18169"/>
                    <a:pt x="18169" y="0"/>
                    <a:pt x="405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04921" cy="146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404728"/>
            <a:ext cx="3815559" cy="856259"/>
            <a:chOff x="0" y="0"/>
            <a:chExt cx="1004921" cy="2255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4921" cy="225517"/>
            </a:xfrm>
            <a:custGeom>
              <a:avLst/>
              <a:gdLst/>
              <a:ahLst/>
              <a:cxnLst/>
              <a:rect l="l" t="t" r="r" b="b"/>
              <a:pathLst>
                <a:path w="1004921" h="225517">
                  <a:moveTo>
                    <a:pt x="0" y="0"/>
                  </a:moveTo>
                  <a:lnTo>
                    <a:pt x="1004921" y="0"/>
                  </a:lnTo>
                  <a:lnTo>
                    <a:pt x="1004921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004921" cy="244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12222B"/>
                  </a:solidFill>
                  <a:latin typeface="Montserrat Classic"/>
                </a:rPr>
                <a:t>SUPERPOSITION 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87409" y="6316834"/>
            <a:ext cx="348034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FFFFFF"/>
                </a:solidFill>
                <a:latin typeface="Arial"/>
              </a:rPr>
              <a:t>Any two quantum states can be summed up.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54806" y="3084738"/>
            <a:ext cx="2145549" cy="2110440"/>
          </a:xfrm>
          <a:custGeom>
            <a:avLst/>
            <a:gdLst/>
            <a:ahLst/>
            <a:cxnLst/>
            <a:rect l="l" t="t" r="r" b="b"/>
            <a:pathLst>
              <a:path w="2145549" h="2110440">
                <a:moveTo>
                  <a:pt x="0" y="0"/>
                </a:moveTo>
                <a:lnTo>
                  <a:pt x="2145548" y="0"/>
                </a:lnTo>
                <a:lnTo>
                  <a:pt x="2145548" y="2110440"/>
                </a:lnTo>
                <a:lnTo>
                  <a:pt x="0" y="211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236220" y="2779566"/>
            <a:ext cx="3815559" cy="5484236"/>
            <a:chOff x="0" y="0"/>
            <a:chExt cx="1004921" cy="14444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4921" cy="1444408"/>
            </a:xfrm>
            <a:custGeom>
              <a:avLst/>
              <a:gdLst/>
              <a:ahLst/>
              <a:cxnLst/>
              <a:rect l="l" t="t" r="r" b="b"/>
              <a:pathLst>
                <a:path w="1004921" h="1444408">
                  <a:moveTo>
                    <a:pt x="40581" y="0"/>
                  </a:moveTo>
                  <a:lnTo>
                    <a:pt x="964340" y="0"/>
                  </a:lnTo>
                  <a:cubicBezTo>
                    <a:pt x="986752" y="0"/>
                    <a:pt x="1004921" y="18169"/>
                    <a:pt x="1004921" y="40581"/>
                  </a:cubicBezTo>
                  <a:lnTo>
                    <a:pt x="1004921" y="1403827"/>
                  </a:lnTo>
                  <a:cubicBezTo>
                    <a:pt x="1004921" y="1426239"/>
                    <a:pt x="986752" y="1444408"/>
                    <a:pt x="964340" y="1444408"/>
                  </a:cubicBezTo>
                  <a:lnTo>
                    <a:pt x="40581" y="1444408"/>
                  </a:lnTo>
                  <a:cubicBezTo>
                    <a:pt x="18169" y="1444408"/>
                    <a:pt x="0" y="1426239"/>
                    <a:pt x="0" y="1403827"/>
                  </a:cubicBezTo>
                  <a:lnTo>
                    <a:pt x="0" y="40581"/>
                  </a:lnTo>
                  <a:cubicBezTo>
                    <a:pt x="0" y="18169"/>
                    <a:pt x="18169" y="0"/>
                    <a:pt x="405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004921" cy="146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236220" y="5404728"/>
            <a:ext cx="3815559" cy="856259"/>
            <a:chOff x="0" y="0"/>
            <a:chExt cx="1004921" cy="2255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4921" cy="225517"/>
            </a:xfrm>
            <a:custGeom>
              <a:avLst/>
              <a:gdLst/>
              <a:ahLst/>
              <a:cxnLst/>
              <a:rect l="l" t="t" r="r" b="b"/>
              <a:pathLst>
                <a:path w="1004921" h="225517">
                  <a:moveTo>
                    <a:pt x="0" y="0"/>
                  </a:moveTo>
                  <a:lnTo>
                    <a:pt x="1004921" y="0"/>
                  </a:lnTo>
                  <a:lnTo>
                    <a:pt x="1004921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004921" cy="244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12222B"/>
                  </a:solidFill>
                  <a:latin typeface="Montserrat Classic"/>
                </a:rPr>
                <a:t>ENTANGLEMENT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394929" y="6316834"/>
            <a:ext cx="348034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FFFFFF"/>
                </a:solidFill>
                <a:latin typeface="Arial"/>
              </a:rPr>
              <a:t>Strong correlation between two quantum particles.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443741" y="2779566"/>
            <a:ext cx="3815559" cy="5484236"/>
            <a:chOff x="0" y="0"/>
            <a:chExt cx="1004921" cy="14444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04921" cy="1444408"/>
            </a:xfrm>
            <a:custGeom>
              <a:avLst/>
              <a:gdLst/>
              <a:ahLst/>
              <a:cxnLst/>
              <a:rect l="l" t="t" r="r" b="b"/>
              <a:pathLst>
                <a:path w="1004921" h="1444408">
                  <a:moveTo>
                    <a:pt x="40581" y="0"/>
                  </a:moveTo>
                  <a:lnTo>
                    <a:pt x="964340" y="0"/>
                  </a:lnTo>
                  <a:cubicBezTo>
                    <a:pt x="986752" y="0"/>
                    <a:pt x="1004921" y="18169"/>
                    <a:pt x="1004921" y="40581"/>
                  </a:cubicBezTo>
                  <a:lnTo>
                    <a:pt x="1004921" y="1403827"/>
                  </a:lnTo>
                  <a:cubicBezTo>
                    <a:pt x="1004921" y="1426239"/>
                    <a:pt x="986752" y="1444408"/>
                    <a:pt x="964340" y="1444408"/>
                  </a:cubicBezTo>
                  <a:lnTo>
                    <a:pt x="40581" y="1444408"/>
                  </a:lnTo>
                  <a:cubicBezTo>
                    <a:pt x="18169" y="1444408"/>
                    <a:pt x="0" y="1426239"/>
                    <a:pt x="0" y="1403827"/>
                  </a:cubicBezTo>
                  <a:lnTo>
                    <a:pt x="0" y="40581"/>
                  </a:lnTo>
                  <a:cubicBezTo>
                    <a:pt x="0" y="18169"/>
                    <a:pt x="18169" y="0"/>
                    <a:pt x="405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004921" cy="146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43741" y="5404728"/>
            <a:ext cx="3815559" cy="856259"/>
            <a:chOff x="0" y="0"/>
            <a:chExt cx="1004921" cy="22551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4921" cy="225517"/>
            </a:xfrm>
            <a:custGeom>
              <a:avLst/>
              <a:gdLst/>
              <a:ahLst/>
              <a:cxnLst/>
              <a:rect l="l" t="t" r="r" b="b"/>
              <a:pathLst>
                <a:path w="1004921" h="225517">
                  <a:moveTo>
                    <a:pt x="0" y="0"/>
                  </a:moveTo>
                  <a:lnTo>
                    <a:pt x="1004921" y="0"/>
                  </a:lnTo>
                  <a:lnTo>
                    <a:pt x="1004921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1004921" cy="244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12222B"/>
                  </a:solidFill>
                  <a:latin typeface="Montserrat Classic"/>
                </a:rPr>
                <a:t>INTERFERENCE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602449" y="6316834"/>
            <a:ext cx="3480342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FFFFFF"/>
                </a:solidFill>
                <a:latin typeface="Arial"/>
              </a:rPr>
              <a:t>When two waves interact with each other in same medium.</a:t>
            </a:r>
          </a:p>
        </p:txBody>
      </p:sp>
      <p:sp>
        <p:nvSpPr>
          <p:cNvPr id="28" name="Freeform 28"/>
          <p:cNvSpPr/>
          <p:nvPr/>
        </p:nvSpPr>
        <p:spPr>
          <a:xfrm>
            <a:off x="8347381" y="3084738"/>
            <a:ext cx="1707538" cy="2110440"/>
          </a:xfrm>
          <a:custGeom>
            <a:avLst/>
            <a:gdLst/>
            <a:ahLst/>
            <a:cxnLst/>
            <a:rect l="l" t="t" r="r" b="b"/>
            <a:pathLst>
              <a:path w="1707538" h="2110440">
                <a:moveTo>
                  <a:pt x="0" y="0"/>
                </a:moveTo>
                <a:lnTo>
                  <a:pt x="1707538" y="0"/>
                </a:lnTo>
                <a:lnTo>
                  <a:pt x="1707538" y="2110440"/>
                </a:lnTo>
                <a:lnTo>
                  <a:pt x="0" y="2110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356263" y="3130011"/>
            <a:ext cx="1990515" cy="2019895"/>
          </a:xfrm>
          <a:custGeom>
            <a:avLst/>
            <a:gdLst/>
            <a:ahLst/>
            <a:cxnLst/>
            <a:rect l="l" t="t" r="r" b="b"/>
            <a:pathLst>
              <a:path w="1990515" h="2019895">
                <a:moveTo>
                  <a:pt x="0" y="0"/>
                </a:moveTo>
                <a:lnTo>
                  <a:pt x="1990515" y="0"/>
                </a:lnTo>
                <a:lnTo>
                  <a:pt x="1990515" y="2019895"/>
                </a:lnTo>
                <a:lnTo>
                  <a:pt x="0" y="2019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NEW OPPORTUNITIES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12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79400" y="2787726"/>
            <a:ext cx="6331281" cy="1563793"/>
            <a:chOff x="0" y="0"/>
            <a:chExt cx="2161091" cy="5337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14485" y="2546435"/>
            <a:ext cx="2381235" cy="2046374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763652" y="3124805"/>
            <a:ext cx="4950833" cy="70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6"/>
              </a:lnSpc>
            </a:pPr>
            <a:r>
              <a:rPr lang="en-US" sz="3700" spc="362">
                <a:solidFill>
                  <a:srgbClr val="F2F4F5"/>
                </a:solidFill>
                <a:latin typeface="Arial"/>
              </a:rPr>
              <a:t>DRUG DISCOVERY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379321" y="4834100"/>
            <a:ext cx="6331281" cy="1563793"/>
            <a:chOff x="0" y="0"/>
            <a:chExt cx="2161091" cy="5337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21160" y="4592809"/>
            <a:ext cx="2381235" cy="2046374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602395" y="5275001"/>
            <a:ext cx="5206204" cy="63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2"/>
              </a:lnSpc>
            </a:pPr>
            <a:r>
              <a:rPr lang="en-US" sz="3400" spc="333">
                <a:solidFill>
                  <a:srgbClr val="F2F4F5"/>
                </a:solidFill>
                <a:latin typeface="Arial"/>
              </a:rPr>
              <a:t>CLIMATE MODELING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479400" y="6880474"/>
            <a:ext cx="6331281" cy="1563793"/>
            <a:chOff x="0" y="0"/>
            <a:chExt cx="2161091" cy="5337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714485" y="6639183"/>
            <a:ext cx="2381235" cy="2046374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763652" y="7258308"/>
            <a:ext cx="4950833" cy="713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4"/>
              </a:lnSpc>
            </a:pPr>
            <a:r>
              <a:rPr lang="en-US" sz="3800" spc="372">
                <a:solidFill>
                  <a:srgbClr val="F2F4F5"/>
                </a:solidFill>
                <a:latin typeface="Arial"/>
              </a:rPr>
              <a:t>CRYPTOGRAPHY</a:t>
            </a:r>
          </a:p>
        </p:txBody>
      </p:sp>
      <p:sp>
        <p:nvSpPr>
          <p:cNvPr id="27" name="Freeform 27"/>
          <p:cNvSpPr/>
          <p:nvPr/>
        </p:nvSpPr>
        <p:spPr>
          <a:xfrm>
            <a:off x="9494873" y="3011593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9"/>
                </a:lnTo>
                <a:lnTo>
                  <a:pt x="0" y="1072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334075" y="7141972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7820896" y="5060374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131102"/>
            <a:ext cx="16230600" cy="604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Molecular Stimulation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Speeds up the process of finding new medications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Drug design and Optimization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Researchers may customize medications with greater effectiveness and less side effects.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Virtual screening and Optimization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Compounds can be virtually screened to find substances with specific pharmacological characteristics.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DRUG DISCOVERY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118370" y="2947508"/>
            <a:ext cx="6026630" cy="3348128"/>
          </a:xfrm>
          <a:custGeom>
            <a:avLst/>
            <a:gdLst/>
            <a:ahLst/>
            <a:cxnLst/>
            <a:rect l="l" t="t" r="r" b="b"/>
            <a:pathLst>
              <a:path w="6026630" h="3348128">
                <a:moveTo>
                  <a:pt x="0" y="0"/>
                </a:moveTo>
                <a:lnTo>
                  <a:pt x="6026630" y="0"/>
                </a:lnTo>
                <a:lnTo>
                  <a:pt x="6026630" y="3348128"/>
                </a:lnTo>
                <a:lnTo>
                  <a:pt x="0" y="334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2131102"/>
            <a:ext cx="9261572" cy="484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High-Resolution Simulation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Complex climate simulations can be carried out.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Quantum Machine Learning for Climate Analysis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Large climatic datasets may be analyzed.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Optimization of Climate Mitigation Strategies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CLIMATE MODELING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131102"/>
            <a:ext cx="16230600" cy="484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Post-Quantum Cryptography 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Have the ability to bypass traditional encryption systems.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Quantum Key Distribution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Provides provably secure communication channels. 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Random Number Generation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Produces random numbers with high complexity.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CRYPTOGRAPHY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14500" y="352425"/>
            <a:ext cx="14118383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FAMILIARISING WITH QUANTUM COMPUTING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16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09875"/>
            <a:ext cx="16230600" cy="452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Computing represents a transformative leap in computation.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Why is it crucial for computer scientists and software engineers to comprehend quantum computing?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Potential for Revolutionary Computing Power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Advancements in Technology and Research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Preparing for the Future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874109"/>
            <a:ext cx="16230600" cy="4384191"/>
          </a:xfrm>
          <a:custGeom>
            <a:avLst/>
            <a:gdLst/>
            <a:ahLst/>
            <a:cxnLst/>
            <a:rect l="l" t="t" r="r" b="b"/>
            <a:pathLst>
              <a:path w="16230600" h="4384191">
                <a:moveTo>
                  <a:pt x="0" y="0"/>
                </a:moveTo>
                <a:lnTo>
                  <a:pt x="16230600" y="0"/>
                </a:lnTo>
                <a:lnTo>
                  <a:pt x="16230600" y="4384191"/>
                </a:lnTo>
                <a:lnTo>
                  <a:pt x="0" y="438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349" b="-5908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BCS CODE PRACTISE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63784"/>
            <a:ext cx="16230600" cy="184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The BCS Code of Practice is a comprehensive set of ethical guidelines and professional standards established by the British Computer Society (BCS) to govern the conduct of individuals working in the field of computing.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94970"/>
            <a:ext cx="16230600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spc="200">
                <a:solidFill>
                  <a:srgbClr val="FFFFFF"/>
                </a:solidFill>
                <a:latin typeface="Arial Bold"/>
              </a:rPr>
              <a:t>KEY PRINCIPLES OF THE BCS CODE OF PRACTICE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17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457450" y="2288878"/>
            <a:ext cx="4595005" cy="2854622"/>
            <a:chOff x="0" y="0"/>
            <a:chExt cx="1210207" cy="7518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207" cy="751835"/>
            </a:xfrm>
            <a:custGeom>
              <a:avLst/>
              <a:gdLst/>
              <a:ahLst/>
              <a:cxnLst/>
              <a:rect l="l" t="t" r="r" b="b"/>
              <a:pathLst>
                <a:path w="1210207" h="751835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718137"/>
                  </a:lnTo>
                  <a:cubicBezTo>
                    <a:pt x="1210207" y="727074"/>
                    <a:pt x="1206657" y="735645"/>
                    <a:pt x="1200337" y="741965"/>
                  </a:cubicBezTo>
                  <a:cubicBezTo>
                    <a:pt x="1194018" y="748284"/>
                    <a:pt x="1185447" y="751835"/>
                    <a:pt x="1176510" y="751835"/>
                  </a:cubicBezTo>
                  <a:lnTo>
                    <a:pt x="33697" y="751835"/>
                  </a:lnTo>
                  <a:cubicBezTo>
                    <a:pt x="24760" y="751835"/>
                    <a:pt x="16189" y="748284"/>
                    <a:pt x="9870" y="741965"/>
                  </a:cubicBezTo>
                  <a:cubicBezTo>
                    <a:pt x="3550" y="735645"/>
                    <a:pt x="0" y="727074"/>
                    <a:pt x="0" y="718137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10207" cy="770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99456" y="2132509"/>
            <a:ext cx="1047779" cy="1124013"/>
            <a:chOff x="0" y="0"/>
            <a:chExt cx="2127600" cy="228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829852" y="2411679"/>
            <a:ext cx="2745392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Arial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99456" y="3481265"/>
            <a:ext cx="4149499" cy="109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000000"/>
                </a:solidFill>
                <a:latin typeface="Arial"/>
              </a:rPr>
              <a:t>Public Interest and Duty to Society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35545" y="2288878"/>
            <a:ext cx="4595005" cy="2854622"/>
            <a:chOff x="0" y="0"/>
            <a:chExt cx="1210207" cy="7518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10207" cy="751835"/>
            </a:xfrm>
            <a:custGeom>
              <a:avLst/>
              <a:gdLst/>
              <a:ahLst/>
              <a:cxnLst/>
              <a:rect l="l" t="t" r="r" b="b"/>
              <a:pathLst>
                <a:path w="1210207" h="751835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718137"/>
                  </a:lnTo>
                  <a:cubicBezTo>
                    <a:pt x="1210207" y="727074"/>
                    <a:pt x="1206657" y="735645"/>
                    <a:pt x="1200337" y="741965"/>
                  </a:cubicBezTo>
                  <a:cubicBezTo>
                    <a:pt x="1194018" y="748284"/>
                    <a:pt x="1185447" y="751835"/>
                    <a:pt x="1176510" y="751835"/>
                  </a:cubicBezTo>
                  <a:lnTo>
                    <a:pt x="33697" y="751835"/>
                  </a:lnTo>
                  <a:cubicBezTo>
                    <a:pt x="24760" y="751835"/>
                    <a:pt x="16189" y="748284"/>
                    <a:pt x="9870" y="741965"/>
                  </a:cubicBezTo>
                  <a:cubicBezTo>
                    <a:pt x="3550" y="735645"/>
                    <a:pt x="0" y="727074"/>
                    <a:pt x="0" y="718137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210207" cy="770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77551" y="2132509"/>
            <a:ext cx="1047779" cy="1124013"/>
            <a:chOff x="0" y="0"/>
            <a:chExt cx="2127600" cy="228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607947" y="2411679"/>
            <a:ext cx="2745392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Arial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77551" y="3481265"/>
            <a:ext cx="4149499" cy="16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000000"/>
                </a:solidFill>
                <a:latin typeface="Arial"/>
              </a:rPr>
              <a:t>Professional Competence and Integrity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457450" y="6311689"/>
            <a:ext cx="4595005" cy="2854622"/>
            <a:chOff x="0" y="0"/>
            <a:chExt cx="1210207" cy="7518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10207" cy="751835"/>
            </a:xfrm>
            <a:custGeom>
              <a:avLst/>
              <a:gdLst/>
              <a:ahLst/>
              <a:cxnLst/>
              <a:rect l="l" t="t" r="r" b="b"/>
              <a:pathLst>
                <a:path w="1210207" h="751835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718137"/>
                  </a:lnTo>
                  <a:cubicBezTo>
                    <a:pt x="1210207" y="727074"/>
                    <a:pt x="1206657" y="735645"/>
                    <a:pt x="1200337" y="741965"/>
                  </a:cubicBezTo>
                  <a:cubicBezTo>
                    <a:pt x="1194018" y="748284"/>
                    <a:pt x="1185447" y="751835"/>
                    <a:pt x="1176510" y="751835"/>
                  </a:cubicBezTo>
                  <a:lnTo>
                    <a:pt x="33697" y="751835"/>
                  </a:lnTo>
                  <a:cubicBezTo>
                    <a:pt x="24760" y="751835"/>
                    <a:pt x="16189" y="748284"/>
                    <a:pt x="9870" y="741965"/>
                  </a:cubicBezTo>
                  <a:cubicBezTo>
                    <a:pt x="3550" y="735645"/>
                    <a:pt x="0" y="727074"/>
                    <a:pt x="0" y="718137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210207" cy="770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672064" y="6155320"/>
            <a:ext cx="157787" cy="156369"/>
            <a:chOff x="0" y="0"/>
            <a:chExt cx="320400" cy="3175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99456" y="6155320"/>
            <a:ext cx="1047779" cy="1124013"/>
            <a:chOff x="0" y="0"/>
            <a:chExt cx="2127600" cy="2282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829852" y="6434490"/>
            <a:ext cx="2745392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Arial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99456" y="7504076"/>
            <a:ext cx="4149499" cy="109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000000"/>
                </a:solidFill>
                <a:latin typeface="Arial"/>
              </a:rPr>
              <a:t>Duty to Relevant Authorities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235545" y="6311689"/>
            <a:ext cx="4595005" cy="2854622"/>
            <a:chOff x="0" y="0"/>
            <a:chExt cx="1210207" cy="75183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10207" cy="751835"/>
            </a:xfrm>
            <a:custGeom>
              <a:avLst/>
              <a:gdLst/>
              <a:ahLst/>
              <a:cxnLst/>
              <a:rect l="l" t="t" r="r" b="b"/>
              <a:pathLst>
                <a:path w="1210207" h="751835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718137"/>
                  </a:lnTo>
                  <a:cubicBezTo>
                    <a:pt x="1210207" y="727074"/>
                    <a:pt x="1206657" y="735645"/>
                    <a:pt x="1200337" y="741965"/>
                  </a:cubicBezTo>
                  <a:cubicBezTo>
                    <a:pt x="1194018" y="748284"/>
                    <a:pt x="1185447" y="751835"/>
                    <a:pt x="1176510" y="751835"/>
                  </a:cubicBezTo>
                  <a:lnTo>
                    <a:pt x="33697" y="751835"/>
                  </a:lnTo>
                  <a:cubicBezTo>
                    <a:pt x="24760" y="751835"/>
                    <a:pt x="16189" y="748284"/>
                    <a:pt x="9870" y="741965"/>
                  </a:cubicBezTo>
                  <a:cubicBezTo>
                    <a:pt x="3550" y="735645"/>
                    <a:pt x="0" y="727074"/>
                    <a:pt x="0" y="718137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1210207" cy="770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50159" y="6155320"/>
            <a:ext cx="157787" cy="156369"/>
            <a:chOff x="0" y="0"/>
            <a:chExt cx="320400" cy="31752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477551" y="6155320"/>
            <a:ext cx="1047779" cy="1124013"/>
            <a:chOff x="0" y="0"/>
            <a:chExt cx="2127600" cy="2282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2607947" y="6434490"/>
            <a:ext cx="2745392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Arial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77551" y="7504076"/>
            <a:ext cx="4149499" cy="109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000000"/>
                </a:solidFill>
                <a:latin typeface="Arial"/>
              </a:rPr>
              <a:t>Professional Development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17139" y="5497350"/>
            <a:ext cx="5989661" cy="3760950"/>
          </a:xfrm>
          <a:custGeom>
            <a:avLst/>
            <a:gdLst/>
            <a:ahLst/>
            <a:cxnLst/>
            <a:rect l="l" t="t" r="r" b="b"/>
            <a:pathLst>
              <a:path w="5989661" h="3760950">
                <a:moveTo>
                  <a:pt x="0" y="0"/>
                </a:moveTo>
                <a:lnTo>
                  <a:pt x="5989661" y="0"/>
                </a:lnTo>
                <a:lnTo>
                  <a:pt x="5989661" y="3760950"/>
                </a:lnTo>
                <a:lnTo>
                  <a:pt x="0" y="3760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85950" y="5497350"/>
            <a:ext cx="6683745" cy="3760950"/>
          </a:xfrm>
          <a:custGeom>
            <a:avLst/>
            <a:gdLst/>
            <a:ahLst/>
            <a:cxnLst/>
            <a:rect l="l" t="t" r="r" b="b"/>
            <a:pathLst>
              <a:path w="6683745" h="3760950">
                <a:moveTo>
                  <a:pt x="0" y="0"/>
                </a:moveTo>
                <a:lnTo>
                  <a:pt x="6683745" y="0"/>
                </a:lnTo>
                <a:lnTo>
                  <a:pt x="6683745" y="3760950"/>
                </a:lnTo>
                <a:lnTo>
                  <a:pt x="0" y="376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PURPOSE OF THE BCS CODE OF PRACTICE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18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96295"/>
            <a:ext cx="8486279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8" lvl="1" indent="-431799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</a:rPr>
              <a:t>Ethical Foundation </a:t>
            </a:r>
          </a:p>
          <a:p>
            <a:pPr marL="863598" lvl="1" indent="-431799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</a:rPr>
              <a:t>Maintaining Public Trust </a:t>
            </a:r>
          </a:p>
          <a:p>
            <a:pPr marL="863598" lvl="1" indent="-431799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</a:rPr>
              <a:t>Adaptability and Responsiveness </a:t>
            </a:r>
          </a:p>
          <a:p>
            <a:pPr marL="863598" lvl="1" indent="-431799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"/>
              </a:rPr>
              <a:t>Professional Collaboration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775141" y="1046961"/>
            <a:ext cx="17325513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62773" y="493560"/>
            <a:ext cx="993054" cy="1311618"/>
          </a:xfrm>
          <a:custGeom>
            <a:avLst/>
            <a:gdLst/>
            <a:ahLst/>
            <a:cxnLst/>
            <a:rect l="l" t="t" r="r" b="b"/>
            <a:pathLst>
              <a:path w="993054" h="1311618">
                <a:moveTo>
                  <a:pt x="0" y="0"/>
                </a:moveTo>
                <a:lnTo>
                  <a:pt x="993054" y="0"/>
                </a:lnTo>
                <a:lnTo>
                  <a:pt x="993054" y="1311617"/>
                </a:lnTo>
                <a:lnTo>
                  <a:pt x="0" y="131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70" t="-15957" r="-202448" b="-172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83214" y="187960"/>
            <a:ext cx="1552157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OUR TEAM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511312" y="1805177"/>
            <a:ext cx="3747988" cy="3777888"/>
            <a:chOff x="0" y="0"/>
            <a:chExt cx="4997318" cy="5037183"/>
          </a:xfrm>
        </p:grpSpPr>
        <p:sp>
          <p:nvSpPr>
            <p:cNvPr id="6" name="TextBox 6"/>
            <p:cNvSpPr txBox="1"/>
            <p:nvPr/>
          </p:nvSpPr>
          <p:spPr>
            <a:xfrm>
              <a:off x="0" y="3592558"/>
              <a:ext cx="499731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</a:rPr>
                <a:t>Jithnuka Athurugiriya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</a:rPr>
                <a:t>W2053222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868454" y="0"/>
              <a:ext cx="3097852" cy="3085751"/>
              <a:chOff x="0" y="0"/>
              <a:chExt cx="6502400" cy="6477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t="-50" r="223" b="-5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028700" y="1805177"/>
            <a:ext cx="3747988" cy="3777888"/>
            <a:chOff x="0" y="0"/>
            <a:chExt cx="4997318" cy="503718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592558"/>
              <a:ext cx="499731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</a:rPr>
                <a:t>Saad Mazhar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</a:rPr>
                <a:t>W2053223</a:t>
              </a: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868454" y="0"/>
              <a:ext cx="3097852" cy="3085751"/>
              <a:chOff x="0" y="0"/>
              <a:chExt cx="6502400" cy="6477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t="-50" r="223" b="-5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7270006" y="1805177"/>
            <a:ext cx="3747988" cy="3777888"/>
            <a:chOff x="0" y="0"/>
            <a:chExt cx="4997318" cy="503718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592558"/>
              <a:ext cx="499731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</a:rPr>
                <a:t>Ahamed Aathif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</a:rPr>
                <a:t>W2053156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868454" y="0"/>
              <a:ext cx="3097852" cy="3085751"/>
              <a:chOff x="0" y="0"/>
              <a:chExt cx="6502400" cy="647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t="-50" r="223" b="-5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390659" y="5822863"/>
            <a:ext cx="3747988" cy="3777888"/>
            <a:chOff x="0" y="0"/>
            <a:chExt cx="4997318" cy="503718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3592558"/>
              <a:ext cx="499731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</a:rPr>
                <a:t>Huzrin Hussain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</a:rPr>
                <a:t>W2053220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68454" y="0"/>
              <a:ext cx="3097852" cy="3085751"/>
              <a:chOff x="0" y="0"/>
              <a:chExt cx="6502400" cy="6477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t="-50" r="223" b="-5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4149353" y="5822863"/>
            <a:ext cx="3747988" cy="3777888"/>
            <a:chOff x="0" y="0"/>
            <a:chExt cx="4997318" cy="503718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3592558"/>
              <a:ext cx="499731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</a:rPr>
                <a:t>Thanzeel Kaiff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</a:rPr>
                <a:t>W2053212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868454" y="0"/>
              <a:ext cx="3097852" cy="3085751"/>
              <a:chOff x="0" y="0"/>
              <a:chExt cx="6502400" cy="6477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t="-50" r="223" b="-5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IMPACT ON COMPUTER SECURITY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19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1329373"/>
            <a:ext cx="5620851" cy="9300323"/>
            <a:chOff x="0" y="0"/>
            <a:chExt cx="7494469" cy="1240043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4672" r="4672"/>
            <a:stretch>
              <a:fillRect/>
            </a:stretch>
          </p:blipFill>
          <p:spPr>
            <a:xfrm>
              <a:off x="0" y="0"/>
              <a:ext cx="7494469" cy="12400431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620851" y="2716698"/>
            <a:ext cx="11638449" cy="283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computers are super fast, which can be both good and bad for security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Good because they can help improve encryption methods, making data more secure.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IMPACT ON QUANTUM COMPUTING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20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48610" y="3933825"/>
            <a:ext cx="10710690" cy="227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computers are incredibly fast and powerful.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computers pose a threat to current encryption methods.</a:t>
            </a:r>
          </a:p>
        </p:txBody>
      </p:sp>
      <p:sp>
        <p:nvSpPr>
          <p:cNvPr id="7" name="Freeform 7"/>
          <p:cNvSpPr/>
          <p:nvPr/>
        </p:nvSpPr>
        <p:spPr>
          <a:xfrm>
            <a:off x="-4491210" y="1329373"/>
            <a:ext cx="11039819" cy="9290915"/>
          </a:xfrm>
          <a:custGeom>
            <a:avLst/>
            <a:gdLst/>
            <a:ahLst/>
            <a:cxnLst/>
            <a:rect l="l" t="t" r="r" b="b"/>
            <a:pathLst>
              <a:path w="11039819" h="9290915">
                <a:moveTo>
                  <a:pt x="0" y="0"/>
                </a:moveTo>
                <a:lnTo>
                  <a:pt x="11039820" y="0"/>
                </a:lnTo>
                <a:lnTo>
                  <a:pt x="11039820" y="9290914"/>
                </a:lnTo>
                <a:lnTo>
                  <a:pt x="0" y="9290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18" r="-1311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IMPACT ON ENCRYPTION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21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15590"/>
            <a:ext cx="16230600" cy="396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Breaking existing encryption schemes 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computers can solve complex mathematical problems much faster than traditional computers.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Quantum Key Distribution (QKD) 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(QKD) is a secure communication technique based on quantum science.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SECURE COMMUNICATION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23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14500" y="6206173"/>
            <a:ext cx="3052127" cy="305212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500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17937" y="6158548"/>
            <a:ext cx="3052127" cy="30521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18038" y="6206173"/>
            <a:ext cx="3052127" cy="305212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00" r="-2500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196148"/>
            <a:ext cx="16230600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Digital signatures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They are created using cryptographic algorithms and are unique to each sender.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Key Exchange</a:t>
            </a:r>
            <a:r>
              <a:rPr lang="en-US" sz="2999">
                <a:solidFill>
                  <a:srgbClr val="FFFFFF"/>
                </a:solidFill>
                <a:latin typeface="Arial"/>
              </a:rPr>
              <a:t> 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Key exchange is the process of securely sharing encryption keys between the communicating parties.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95250" y="1338898"/>
            <a:ext cx="6752040" cy="9122268"/>
          </a:xfrm>
          <a:custGeom>
            <a:avLst/>
            <a:gdLst/>
            <a:ahLst/>
            <a:cxnLst/>
            <a:rect l="l" t="t" r="r" b="b"/>
            <a:pathLst>
              <a:path w="6752040" h="9122268">
                <a:moveTo>
                  <a:pt x="0" y="0"/>
                </a:moveTo>
                <a:lnTo>
                  <a:pt x="6752040" y="0"/>
                </a:lnTo>
                <a:lnTo>
                  <a:pt x="6752040" y="9122267"/>
                </a:lnTo>
                <a:lnTo>
                  <a:pt x="0" y="9122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5" b="-7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86727" y="352425"/>
            <a:ext cx="14046156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EXPLORING QUANTUM COMPUTING BENEFITS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56790" y="2809875"/>
            <a:ext cx="10602510" cy="452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computing enables tackling complex optimization problems beyond conventional computers.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Offers robust protection against eavesdropping and enhances digital security.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computing reduces energy consumption compared to classical computers.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86727" y="352425"/>
            <a:ext cx="14046156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SOLVING COMPLEX OPTIMIZATION PROBLEMS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81190"/>
            <a:ext cx="16230600" cy="396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Offers unparalleled speed and scalability compared to classical computers.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Quantum Annealing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Method to discover lowest energy state of a system, indicative of best solution.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Grover's Algorithm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algorithm for searching unsorted databases.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95250" y="1329373"/>
            <a:ext cx="6681816" cy="11651038"/>
          </a:xfrm>
          <a:custGeom>
            <a:avLst/>
            <a:gdLst/>
            <a:ahLst/>
            <a:cxnLst/>
            <a:rect l="l" t="t" r="r" b="b"/>
            <a:pathLst>
              <a:path w="6681816" h="11651038">
                <a:moveTo>
                  <a:pt x="0" y="0"/>
                </a:moveTo>
                <a:lnTo>
                  <a:pt x="6681816" y="0"/>
                </a:lnTo>
                <a:lnTo>
                  <a:pt x="6681816" y="11651038"/>
                </a:lnTo>
                <a:lnTo>
                  <a:pt x="0" y="1165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86727" y="352425"/>
            <a:ext cx="14046156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SECURE COMMUNICATION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03355" y="2337030"/>
            <a:ext cx="9555945" cy="396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Quantum Key Distribution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Ensures secrecy of encryption keys through quantum states encoding.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Resistance to Attacks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Leveraging unique quantum properties provides resilience against classical and quantum threats.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5487968"/>
            <a:ext cx="16230600" cy="3760950"/>
          </a:xfrm>
          <a:custGeom>
            <a:avLst/>
            <a:gdLst/>
            <a:ahLst/>
            <a:cxnLst/>
            <a:rect l="l" t="t" r="r" b="b"/>
            <a:pathLst>
              <a:path w="16230600" h="3760950">
                <a:moveTo>
                  <a:pt x="0" y="0"/>
                </a:moveTo>
                <a:lnTo>
                  <a:pt x="16230600" y="0"/>
                </a:lnTo>
                <a:lnTo>
                  <a:pt x="16230600" y="3760950"/>
                </a:lnTo>
                <a:lnTo>
                  <a:pt x="0" y="3760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222" b="-139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86727" y="352425"/>
            <a:ext cx="14046156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INCREASED ENERGY EFFICIENCY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87543"/>
            <a:ext cx="16230600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Specialized Hardware Design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computing hardware can be optimized for energy efficiency.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Efficient Data Processing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Unique characteristics of quantum states and operations enable streamlined data manipulations.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775141" y="1046961"/>
            <a:ext cx="17325513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62773" y="493560"/>
            <a:ext cx="993054" cy="1311618"/>
          </a:xfrm>
          <a:custGeom>
            <a:avLst/>
            <a:gdLst/>
            <a:ahLst/>
            <a:cxnLst/>
            <a:rect l="l" t="t" r="r" b="b"/>
            <a:pathLst>
              <a:path w="993054" h="1311618">
                <a:moveTo>
                  <a:pt x="0" y="0"/>
                </a:moveTo>
                <a:lnTo>
                  <a:pt x="993054" y="0"/>
                </a:lnTo>
                <a:lnTo>
                  <a:pt x="993054" y="1311617"/>
                </a:lnTo>
                <a:lnTo>
                  <a:pt x="0" y="131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70" t="-15957" r="-202448" b="-172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83214" y="4462462"/>
            <a:ext cx="15521572" cy="11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spc="449">
                <a:solidFill>
                  <a:srgbClr val="FFFFFF"/>
                </a:solidFill>
                <a:latin typeface="Arial Bold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775141" y="1046961"/>
            <a:ext cx="17325513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62773" y="493560"/>
            <a:ext cx="993054" cy="1311618"/>
          </a:xfrm>
          <a:custGeom>
            <a:avLst/>
            <a:gdLst/>
            <a:ahLst/>
            <a:cxnLst/>
            <a:rect l="l" t="t" r="r" b="b"/>
            <a:pathLst>
              <a:path w="993054" h="1311618">
                <a:moveTo>
                  <a:pt x="0" y="0"/>
                </a:moveTo>
                <a:lnTo>
                  <a:pt x="993054" y="0"/>
                </a:lnTo>
                <a:lnTo>
                  <a:pt x="993054" y="1311617"/>
                </a:lnTo>
                <a:lnTo>
                  <a:pt x="0" y="131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70" t="-15957" r="-202448" b="-172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142224"/>
            <a:ext cx="5133653" cy="5133653"/>
          </a:xfrm>
          <a:custGeom>
            <a:avLst/>
            <a:gdLst/>
            <a:ahLst/>
            <a:cxnLst/>
            <a:rect l="l" t="t" r="r" b="b"/>
            <a:pathLst>
              <a:path w="5133653" h="5133653">
                <a:moveTo>
                  <a:pt x="0" y="0"/>
                </a:moveTo>
                <a:lnTo>
                  <a:pt x="5133653" y="0"/>
                </a:lnTo>
                <a:lnTo>
                  <a:pt x="5133653" y="5133654"/>
                </a:lnTo>
                <a:lnTo>
                  <a:pt x="0" y="5133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83214" y="4462462"/>
            <a:ext cx="15521572" cy="11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spc="449">
                <a:solidFill>
                  <a:srgbClr val="FFFFFF"/>
                </a:solidFill>
                <a:latin typeface="Arial Bold"/>
              </a:rPr>
              <a:t>ANY QUESTIONS!?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702599"/>
            <a:chOff x="0" y="0"/>
            <a:chExt cx="24384000" cy="36034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t="38923" b="38923"/>
            <a:stretch>
              <a:fillRect/>
            </a:stretch>
          </p:blipFill>
          <p:spPr>
            <a:xfrm>
              <a:off x="0" y="0"/>
              <a:ext cx="24384000" cy="360346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559819" y="432137"/>
            <a:ext cx="9168362" cy="187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79">
                <a:solidFill>
                  <a:srgbClr val="FFFFFF"/>
                </a:solidFill>
                <a:latin typeface="Arial Bold"/>
              </a:rPr>
              <a:t>CONTENT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169556"/>
            <a:ext cx="12611532" cy="563118"/>
            <a:chOff x="0" y="0"/>
            <a:chExt cx="16815376" cy="7508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42875"/>
              <a:ext cx="845628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u="none" strike="noStrike" spc="196">
                  <a:solidFill>
                    <a:srgbClr val="FFFFFF"/>
                  </a:solidFill>
                  <a:latin typeface="Arial Bold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99585" y="-142875"/>
              <a:ext cx="15315791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FFFFFF"/>
                  </a:solidFill>
                  <a:latin typeface="Arial"/>
                </a:rPr>
                <a:t>WHAT IS QUANTUM COMPUTING?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15372"/>
            <a:ext cx="16230600" cy="563118"/>
            <a:chOff x="0" y="0"/>
            <a:chExt cx="21640800" cy="75082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42875"/>
              <a:ext cx="783479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FFFFFF"/>
                  </a:solidFill>
                  <a:latin typeface="Arial Bold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20017" y="-142875"/>
              <a:ext cx="20120783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FFFFFF"/>
                  </a:solidFill>
                  <a:latin typeface="Arial"/>
                </a:rPr>
                <a:t>QUANTUM COMPUTING VS VON NEUMANN ARCHITECTURE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5545240"/>
            <a:ext cx="16230600" cy="563118"/>
            <a:chOff x="0" y="0"/>
            <a:chExt cx="21640800" cy="75082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42875"/>
              <a:ext cx="783479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FFFFFF"/>
                  </a:solidFill>
                  <a:latin typeface="Arial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20017" y="-142875"/>
              <a:ext cx="20120783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FFFFFF"/>
                  </a:solidFill>
                  <a:latin typeface="Arial"/>
                </a:rPr>
                <a:t>OPPOTUNITIES THAT QUANTUM COMPUTING BRINGS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775108"/>
            <a:ext cx="16013181" cy="563118"/>
            <a:chOff x="0" y="0"/>
            <a:chExt cx="21350908" cy="7508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42875"/>
              <a:ext cx="783479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u="none" strike="noStrike" spc="196">
                  <a:solidFill>
                    <a:srgbClr val="FFFFFF"/>
                  </a:solidFill>
                  <a:latin typeface="Arial Bold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20017" y="-142875"/>
              <a:ext cx="19830891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FFFFFF"/>
                  </a:solidFill>
                  <a:latin typeface="Arial"/>
                </a:rPr>
                <a:t>ADOPTING TO NEW COMPUTER TRENDS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8004976"/>
            <a:ext cx="11547222" cy="563118"/>
            <a:chOff x="0" y="0"/>
            <a:chExt cx="15396296" cy="75082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42875"/>
              <a:ext cx="783479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FFFFFF"/>
                  </a:solidFill>
                  <a:latin typeface="Arial Bold"/>
                </a:rPr>
                <a:t>05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20017" y="-142875"/>
              <a:ext cx="13876278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FFFFFF"/>
                  </a:solidFill>
                  <a:latin typeface="Arial"/>
                </a:rPr>
                <a:t>IMPACT ON COMPUTER SECURITY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9033676"/>
            <a:ext cx="11547222" cy="563118"/>
            <a:chOff x="0" y="0"/>
            <a:chExt cx="15396296" cy="75082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42875"/>
              <a:ext cx="783479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FFFFFF"/>
                  </a:solidFill>
                  <a:latin typeface="Arial Bold"/>
                </a:rPr>
                <a:t>06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20017" y="-142875"/>
              <a:ext cx="13876278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FFFFFF"/>
                  </a:solidFill>
                  <a:latin typeface="Arial"/>
                </a:rPr>
                <a:t>BENEFITS OF QUANTUM COMPUTING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22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30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78727"/>
            <a:ext cx="16230600" cy="637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al"/>
              </a:rPr>
              <a:t>Surya Teja Marella and Sai, H. (2020). Introduction to Quantum Computing. [online] ResearchGate. Available at: </a:t>
            </a:r>
            <a:r>
              <a:rPr lang="en-US" sz="2000">
                <a:solidFill>
                  <a:srgbClr val="FFFFFF"/>
                </a:solidFill>
                <a:latin typeface="Arial"/>
                <a:hlinkClick r:id="rId3" tooltip="https://www.researchgate.net/publication/346739822_Introduction_to_Quantum_Computing"/>
              </a:rPr>
              <a:t>Post-Quantum Cryptography Have the ability to bypass traditional encryption systems.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3" tooltip="https://www.researchgate.net/publication/346739822_Introduction_to_Quantum_Computing"/>
              </a:rPr>
              <a:t>Quantum Key Distribution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3" tooltip="https://www.researchgate.net/publication/346739822_Introduction_to_Quantum_Computing"/>
              </a:rPr>
              <a:t>Provides provably secure communication channels. Random Number Generation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3" tooltip="https://www.researchgate.net/publication/346739822_Introduction_to_Quantum_Computing"/>
              </a:rPr>
              <a:t>Produces random numbers with high complexity. 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[Accessed 27 Feb. 2024].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al"/>
              </a:rPr>
              <a:t>Zinner, M., Florian Dahlhausen, Boehme, P., Ehlers, J., Bieske, L. and Fehring, L. (2021). Quantum computing’s potential for drug discovery: Early stage industry dynamics. Drug Discovery Today, [online] 26(7), pp.1680–1688. doi: </a:t>
            </a:r>
            <a:r>
              <a:rPr lang="en-US" sz="2000">
                <a:solidFill>
                  <a:srgbClr val="FFFFFF"/>
                </a:solidFill>
                <a:latin typeface="Arial"/>
                <a:hlinkClick r:id="rId4" tooltip="https://doi.org/10.1016/j.drudis.2021.06.003"/>
              </a:rPr>
              <a:t>Post-Quantum Cryptography Have the ability to bypass traditional encryption systems.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4" tooltip="https://doi.org/10.1016/j.drudis.2021.06.003"/>
              </a:rPr>
              <a:t>Quantum Key Distribution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4" tooltip="https://doi.org/10.1016/j.drudis.2021.06.003"/>
              </a:rPr>
              <a:t>Provides provably secure communication channels. Random Number Generation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4" tooltip="https://doi.org/10.1016/j.drudis.2021.06.003"/>
              </a:rPr>
              <a:t>Produces random numbers with high complexity. 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[Accessed 27 Feb. 2024].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al"/>
              </a:rPr>
              <a:t>Arodola, O.A. and Mahmoud Es Soliman (2017). Quantum mechanics implementation in drug-design workflows: does it really help? Drug Design Development and Therapy, [online] Volume 11, pp.2551–2564. doi: </a:t>
            </a:r>
            <a:r>
              <a:rPr lang="en-US" sz="2000">
                <a:solidFill>
                  <a:srgbClr val="FFFFFF"/>
                </a:solidFill>
                <a:latin typeface="Arial"/>
                <a:hlinkClick r:id="rId5" tooltip="https://doi.org/10.2147/dddt.s126344"/>
              </a:rPr>
              <a:t>Post-Quantum Cryptography  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5" tooltip="https://doi.org/10.2147/dddt.s126344"/>
              </a:rPr>
              <a:t>Have the ability to bypass traditional encryption systems.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5" tooltip="https://doi.org/10.2147/dddt.s126344"/>
              </a:rPr>
              <a:t>Quantum Key Distribution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5" tooltip="https://doi.org/10.2147/dddt.s126344"/>
              </a:rPr>
              <a:t>Provides provably secure communication channels. Random Number Generation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5" tooltip="https://doi.org/10.2147/dddt.s126344"/>
              </a:rPr>
              <a:t>Produces random numbers with high complexity. 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[Accessed 27 Feb. 2024].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al"/>
              </a:rPr>
              <a:t>Soronzonbold Otgonbaatar, Nurmi, O., Johansson, M. and Corneliu Octavian Dumitru (2023). Quantum Computing for Climate Change Detection, Climate Modeling, and Climate Digital Twin. [online] ResearchGate. Available at: </a:t>
            </a:r>
            <a:r>
              <a:rPr lang="en-US" sz="2000">
                <a:solidFill>
                  <a:srgbClr val="FFFFFF"/>
                </a:solidFill>
                <a:latin typeface="Arial"/>
                <a:hlinkClick r:id="rId6" tooltip="https://www.researchgate.net/publication/375487784_Quantum_Computing_for_Climate_Change_Detection_Climate_Modeling_and_Climate_Digital_Twin"/>
              </a:rPr>
              <a:t>Post-Quantum Cryptography  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6" tooltip="https://www.researchgate.net/publication/375487784_Quantum_Computing_for_Climate_Change_Detection_Climate_Modeling_and_Climate_Digital_Twin"/>
              </a:rPr>
              <a:t>Have the ability to bypass traditional encryption systems.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6" tooltip="https://www.researchgate.net/publication/375487784_Quantum_Computing_for_Climate_Change_Detection_Climate_Modeling_and_Climate_Digital_Twin"/>
              </a:rPr>
              <a:t>Quantum Key Distribution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6" tooltip="https://www.researchgate.net/publication/375487784_Quantum_Computing_for_Climate_Change_Detection_Climate_Modeling_and_Climate_Digital_Twin"/>
              </a:rPr>
              <a:t>Provides provably secure communication channels. Random Number Generation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</a:t>
            </a:r>
            <a:r>
              <a:rPr lang="en-US" sz="2000">
                <a:solidFill>
                  <a:srgbClr val="FFFFFF"/>
                </a:solidFill>
                <a:latin typeface="Arial"/>
                <a:hlinkClick r:id="rId6" tooltip="https://www.researchgate.net/publication/375487784_Quantum_Computing_for_Climate_Change_Detection_Climate_Modeling_and_Climate_Digital_Twin"/>
              </a:rPr>
              <a:t>Produces random numbers with high complexity. </a:t>
            </a:r>
            <a:r>
              <a:rPr lang="en-US" sz="2000">
                <a:solidFill>
                  <a:srgbClr val="FFFFFF"/>
                </a:solidFill>
                <a:latin typeface="Arial"/>
              </a:rPr>
              <a:t> [Accessed 27 Feb. 2024].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22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31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39128"/>
            <a:ext cx="16230600" cy="355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al"/>
              </a:rPr>
              <a:t>Cem.D.2024. Quantum Annealing in 2024: Practical Quantum Computing.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al"/>
              </a:rPr>
              <a:t>https://research.aimultiple.com/quantum-annealing/ [Accessed 28 February 2024]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al"/>
              </a:rPr>
              <a:t>Ianurag.2023. Introduction to Grover’s Algorithm. https://www.geeksforgeeks.org/introduction-to-grovers-algorithm/ [Accessed 28 February 2024]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al"/>
              </a:rPr>
              <a:t>Moinuddin.Q, Swamit.T. 2021. Quantum Computing and the Design of the Ultimate Accelerator. IEEE Micro [Accessed 28 February 2024]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al"/>
              </a:rPr>
              <a:t>Tsai, Chia-Wei, et al.2021. Quantum Key Distribution Networks: Challenges and Future Research Issues in Security. https://www.mdpi.com/2076-3417/11/9/3767[Accessed 28 February 2024]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4968" r="-249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5015" r="-250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9302" b="-93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3404" r="-134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61" r="-2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7689" r="-501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0" r="-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r="-266763" b="-1200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50020" r="-500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31009" r="-310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490393" y="4819109"/>
            <a:ext cx="6229167" cy="104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ial"/>
              </a:rPr>
              <a:t>THANK YOU!</a:t>
            </a:r>
          </a:p>
        </p:txBody>
      </p:sp>
      <p:sp>
        <p:nvSpPr>
          <p:cNvPr id="32" name="Freeform 32"/>
          <p:cNvSpPr/>
          <p:nvPr/>
        </p:nvSpPr>
        <p:spPr>
          <a:xfrm>
            <a:off x="4647761" y="2101932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5" y="0"/>
                </a:lnTo>
                <a:lnTo>
                  <a:pt x="1975695" y="1033947"/>
                </a:lnTo>
                <a:lnTo>
                  <a:pt x="0" y="10339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287368" y="1924049"/>
            <a:ext cx="10971932" cy="733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Computing is a cutting-edge computational approach based on the principles of quantum mechanics. It utilizes qubits, which can exist in multiple states simultaneously.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This enables highly efficient parallel processing, enhanced by entanglement, connecting qubits regardless of physical distance.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Quantum Computing has transformative potential in cryptography, optimization, simulations, and machine learning, positioning it as a frontier in information technology despite being in its early stages of development.</a:t>
            </a:r>
          </a:p>
        </p:txBody>
      </p:sp>
      <p:sp>
        <p:nvSpPr>
          <p:cNvPr id="5" name="Freeform 5"/>
          <p:cNvSpPr/>
          <p:nvPr/>
        </p:nvSpPr>
        <p:spPr>
          <a:xfrm>
            <a:off x="-429492" y="1291273"/>
            <a:ext cx="6716860" cy="9290915"/>
          </a:xfrm>
          <a:custGeom>
            <a:avLst/>
            <a:gdLst/>
            <a:ahLst/>
            <a:cxnLst/>
            <a:rect l="l" t="t" r="r" b="b"/>
            <a:pathLst>
              <a:path w="6716860" h="9290915">
                <a:moveTo>
                  <a:pt x="0" y="0"/>
                </a:moveTo>
                <a:lnTo>
                  <a:pt x="6716860" y="0"/>
                </a:lnTo>
                <a:lnTo>
                  <a:pt x="6716860" y="9290914"/>
                </a:lnTo>
                <a:lnTo>
                  <a:pt x="0" y="9290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48" r="-214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WHAT IS QUANTUM COMPUTING?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76752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122737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41908" y="132080"/>
            <a:ext cx="14804183" cy="162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QUANTUM COMPUTING VS VON NEUMANN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05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4F93E0-999C-DC05-DD2A-17958962B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882029"/>
              </p:ext>
            </p:extLst>
          </p:nvPr>
        </p:nvGraphicFramePr>
        <p:xfrm>
          <a:off x="895349" y="3166194"/>
          <a:ext cx="16497300" cy="50919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581402">
                  <a:extLst>
                    <a:ext uri="{9D8B030D-6E8A-4147-A177-3AD203B41FA5}">
                      <a16:colId xmlns:a16="http://schemas.microsoft.com/office/drawing/2014/main" val="1501490524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450918625"/>
                    </a:ext>
                  </a:extLst>
                </a:gridCol>
                <a:gridCol w="6438898">
                  <a:extLst>
                    <a:ext uri="{9D8B030D-6E8A-4147-A177-3AD203B41FA5}">
                      <a16:colId xmlns:a16="http://schemas.microsoft.com/office/drawing/2014/main" val="951378896"/>
                    </a:ext>
                  </a:extLst>
                </a:gridCol>
              </a:tblGrid>
              <a:tr h="10183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Conventional Computing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Quantum Computing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203504"/>
                  </a:ext>
                </a:extLst>
              </a:tr>
              <a:tr h="1018396">
                <a:tc>
                  <a:txBody>
                    <a:bodyPr/>
                    <a:lstStyle/>
                    <a:p>
                      <a:r>
                        <a:rPr lang="en-US" sz="2800" dirty="0"/>
                        <a:t>Memory &amp; Storage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Separates memory and processing.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Allows both storage and processing together.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69443"/>
                  </a:ext>
                </a:extLst>
              </a:tr>
              <a:tr h="1018396">
                <a:tc>
                  <a:txBody>
                    <a:bodyPr/>
                    <a:lstStyle/>
                    <a:p>
                      <a:r>
                        <a:rPr lang="en-US" sz="2800" dirty="0"/>
                        <a:t>Data Speed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May have bottlenecks in speed.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Potential to be faster, overcoming limits.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609453"/>
                  </a:ext>
                </a:extLst>
              </a:tr>
              <a:tr h="1018396">
                <a:tc>
                  <a:txBody>
                    <a:bodyPr/>
                    <a:lstStyle/>
                    <a:p>
                      <a:r>
                        <a:rPr lang="en-US" sz="2800" dirty="0"/>
                        <a:t>Error Correction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Uses established techniques.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Research Ongoing.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311918"/>
                  </a:ext>
                </a:extLst>
              </a:tr>
              <a:tr h="1018396">
                <a:tc>
                  <a:txBody>
                    <a:bodyPr/>
                    <a:lstStyle/>
                    <a:p>
                      <a:r>
                        <a:rPr lang="en-US" sz="2800" dirty="0"/>
                        <a:t>Information Processing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Follows predictable rules.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Bringing new possibilities.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08723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486024"/>
            <a:ext cx="11386921" cy="677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Von Neumann Architecture is a design framework for computers, proposed by mathematician and physicist John von Neumann in 1945.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Von Neumann Architecture comprises components that form the backbone of classical computers. [The Central Processing Unit (CPU), Memory (RAM), Control Unit &amp; Arithmetic Logic Unit (ALU)]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rial"/>
              </a:rPr>
              <a:t>Advantages: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           - Simplicity in design.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           - Flexibility in program storage and execution.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WHAT IS VON NEUMANN ARCHITECTURE?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314975" y="3469788"/>
            <a:ext cx="3944325" cy="4947624"/>
            <a:chOff x="0" y="0"/>
            <a:chExt cx="5259100" cy="659683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259100" cy="5259100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222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12798" y="112798"/>
              <a:ext cx="5033503" cy="503350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7124" r="-10015" b="-30816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5408325"/>
              <a:ext cx="5259100" cy="1188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Arial"/>
                </a:rPr>
                <a:t>John Von Neumann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Arial"/>
                </a:rPr>
                <a:t>(1945)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72000" y="5715000"/>
            <a:ext cx="9144000" cy="4572000"/>
          </a:xfrm>
          <a:custGeom>
            <a:avLst/>
            <a:gdLst/>
            <a:ahLst/>
            <a:cxnLst/>
            <a:rect l="l" t="t" r="r" b="b"/>
            <a:pathLst>
              <a:path w="9144000" h="4572000">
                <a:moveTo>
                  <a:pt x="0" y="0"/>
                </a:moveTo>
                <a:lnTo>
                  <a:pt x="9144000" y="0"/>
                </a:lnTo>
                <a:lnTo>
                  <a:pt x="9144000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MEMORY AND STORAGE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07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053273"/>
            <a:ext cx="16230600" cy="3667126"/>
            <a:chOff x="0" y="0"/>
            <a:chExt cx="21640800" cy="4889502"/>
          </a:xfrm>
        </p:grpSpPr>
        <p:sp>
          <p:nvSpPr>
            <p:cNvPr id="8" name="TextBox 8"/>
            <p:cNvSpPr txBox="1"/>
            <p:nvPr/>
          </p:nvSpPr>
          <p:spPr>
            <a:xfrm>
              <a:off x="0" y="1152526"/>
              <a:ext cx="9530832" cy="2987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Arial"/>
                </a:rPr>
                <a:t>In Von Neumann architecture, memory (RAM) and processing (CPU) operate as separate entities, requiring a sequential flow for data transfer and execution.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109968" y="1152526"/>
              <a:ext cx="9530832" cy="3736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Arial"/>
                </a:rPr>
                <a:t>Quantum Computing uniquely allows for both storage and processing to occur simultaneously, a distinctive feature stemming from the principle of superposition.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9530832" cy="739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Arial Bold"/>
                </a:rPr>
                <a:t>CONVENTIONAL COMPUTING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109968" y="-142875"/>
              <a:ext cx="9530832" cy="739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Arial Bold"/>
                </a:rPr>
                <a:t>QUANTUM COMPUTING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053273"/>
            <a:ext cx="16230600" cy="4791076"/>
            <a:chOff x="0" y="0"/>
            <a:chExt cx="21640800" cy="6388102"/>
          </a:xfrm>
        </p:grpSpPr>
        <p:sp>
          <p:nvSpPr>
            <p:cNvPr id="5" name="TextBox 5"/>
            <p:cNvSpPr txBox="1"/>
            <p:nvPr/>
          </p:nvSpPr>
          <p:spPr>
            <a:xfrm>
              <a:off x="0" y="1152526"/>
              <a:ext cx="9530832" cy="5235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Arial"/>
                </a:rPr>
                <a:t>The potential emergence of bottlenecks in speed is a recognized challenge. </a:t>
              </a:r>
            </a:p>
            <a:p>
              <a:pPr algn="just">
                <a:lnSpc>
                  <a:spcPts val="4499"/>
                </a:lnSpc>
              </a:pPr>
              <a:endParaRPr lang="en-US" sz="2999">
                <a:solidFill>
                  <a:srgbClr val="FFFFFF"/>
                </a:solidFill>
                <a:latin typeface="Arial"/>
              </a:endParaRPr>
            </a:p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Arial"/>
                </a:rPr>
                <a:t>This occurs due to the sequential nature of operations, where data retrieval and processing may face limitations in terms of speed and efficiency.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109968" y="1152526"/>
              <a:ext cx="9530832" cy="3736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Arial"/>
                </a:rPr>
                <a:t>Quantum computers have the potential to achieve faster processing speeds, effectively overcoming the limits imposed by the sequential nature of conventional computing.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9530832" cy="739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Arial Bold"/>
                </a:rPr>
                <a:t>CONVENTIONAL COMPUTING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109968" y="-142875"/>
              <a:ext cx="9530832" cy="739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Arial Bold"/>
                </a:rPr>
                <a:t>QUANTUM COMPUTING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015473" y="6309686"/>
            <a:ext cx="6257053" cy="3754232"/>
          </a:xfrm>
          <a:custGeom>
            <a:avLst/>
            <a:gdLst/>
            <a:ahLst/>
            <a:cxnLst/>
            <a:rect l="l" t="t" r="r" b="b"/>
            <a:pathLst>
              <a:path w="6257053" h="3754232">
                <a:moveTo>
                  <a:pt x="0" y="0"/>
                </a:moveTo>
                <a:lnTo>
                  <a:pt x="6257054" y="0"/>
                </a:lnTo>
                <a:lnTo>
                  <a:pt x="6257054" y="3754232"/>
                </a:lnTo>
                <a:lnTo>
                  <a:pt x="0" y="3754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DATA SPEED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08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881948"/>
            <a:ext cx="7148124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Error correction relies on well-established techniques.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These proven methods are integral to ensuring the accuracy and reliability of computations.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96876" y="2881948"/>
            <a:ext cx="7148124" cy="508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The landscape of error correction is currently under active exploration and research.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"/>
              </a:rPr>
              <a:t>Ongoing efforts are dedicated to developing robust algorithms to address the unique challenges posed by quantum decoherence and errors in quantum systems.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910398"/>
            <a:ext cx="714812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CONVENTIONAL COMPUTING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11176" y="1910398"/>
            <a:ext cx="714812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Arial Bold"/>
              </a:rPr>
              <a:t>QUANTUM COMPUTING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FFFFFF"/>
                </a:solidFill>
                <a:latin typeface="Arial Bold"/>
              </a:rPr>
              <a:t>ERROR CORRECTION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"/>
              </a:rPr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1555</Words>
  <Application>Microsoft Office PowerPoint</Application>
  <PresentationFormat>Custom</PresentationFormat>
  <Paragraphs>241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Times New Roman</vt:lpstr>
      <vt:lpstr>Arial Bold</vt:lpstr>
      <vt:lpstr>Montserrat Classic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TCS - Blue</dc:title>
  <cp:lastModifiedBy>Saad Mazhar</cp:lastModifiedBy>
  <cp:revision>4</cp:revision>
  <dcterms:created xsi:type="dcterms:W3CDTF">2006-08-16T00:00:00Z</dcterms:created>
  <dcterms:modified xsi:type="dcterms:W3CDTF">2024-03-13T04:40:35Z</dcterms:modified>
  <dc:identifier>DAF_WpIQMcM</dc:identifier>
</cp:coreProperties>
</file>